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1"/>
  </p:sldMasterIdLst>
  <p:sldIdLst>
    <p:sldId id="256" r:id="rId2"/>
    <p:sldId id="266" r:id="rId3"/>
    <p:sldId id="265" r:id="rId4"/>
    <p:sldId id="261" r:id="rId5"/>
    <p:sldId id="258" r:id="rId6"/>
    <p:sldId id="260" r:id="rId7"/>
    <p:sldId id="268" r:id="rId8"/>
    <p:sldId id="259" r:id="rId9"/>
    <p:sldId id="267" r:id="rId10"/>
    <p:sldId id="263" r:id="rId11"/>
    <p:sldId id="264" r:id="rId12"/>
    <p:sldId id="26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75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hdphoto2.wdp>
</file>

<file path=ppt/media/image1.jpeg>
</file>

<file path=ppt/media/image10.png>
</file>

<file path=ppt/media/image11.png>
</file>

<file path=ppt/media/image2.jpeg>
</file>

<file path=ppt/media/image3.jp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A4C2B9EF-07B5-4447-BA42-1AE3BD6B1085}" type="datetimeFigureOut">
              <a:rPr lang="en-IN" smtClean="0"/>
              <a:t>05-01-2024</a:t>
            </a:fld>
            <a:endParaRPr lang="en-IN"/>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IN"/>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E765280B-A26D-47E9-BD11-7DA8F2006DE5}" type="slidenum">
              <a:rPr lang="en-IN" smtClean="0"/>
              <a:t>‹#›</a:t>
            </a:fld>
            <a:endParaRPr lang="en-IN"/>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07329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C2B9EF-07B5-4447-BA42-1AE3BD6B1085}" type="datetimeFigureOut">
              <a:rPr lang="en-IN" smtClean="0"/>
              <a:t>05-01-2024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980036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C2B9EF-07B5-4447-BA42-1AE3BD6B1085}" type="datetimeFigureOut">
              <a:rPr lang="en-IN" smtClean="0"/>
              <a:t>05-01-2024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40291674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C2B9EF-07B5-4447-BA42-1AE3BD6B1085}" type="datetimeFigureOut">
              <a:rPr lang="en-IN" smtClean="0"/>
              <a:t>05-01-2024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65280B-A26D-47E9-BD11-7DA8F2006DE5}" type="slidenum">
              <a:rPr lang="en-IN" smtClean="0"/>
              <a:t>‹#›</a:t>
            </a:fld>
            <a:endParaRPr lang="en-IN"/>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6369124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C2B9EF-07B5-4447-BA42-1AE3BD6B1085}" type="datetimeFigureOut">
              <a:rPr lang="en-IN" smtClean="0"/>
              <a:t>05-01-2024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136971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C2B9EF-07B5-4447-BA42-1AE3BD6B1085}" type="datetimeFigureOut">
              <a:rPr lang="en-IN" smtClean="0"/>
              <a:t>05-01-2024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30207389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C2B9EF-07B5-4447-BA42-1AE3BD6B1085}" type="datetimeFigureOut">
              <a:rPr lang="en-IN" smtClean="0"/>
              <a:t>05-01-2024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18663988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C2B9EF-07B5-4447-BA42-1AE3BD6B1085}" type="datetimeFigureOut">
              <a:rPr lang="en-IN" smtClean="0"/>
              <a:t>05-01-2024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8449889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C2B9EF-07B5-4447-BA42-1AE3BD6B1085}" type="datetimeFigureOut">
              <a:rPr lang="en-IN" smtClean="0"/>
              <a:t>05-01-2024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362194570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C2B9EF-07B5-4447-BA42-1AE3BD6B1085}" type="datetimeFigureOut">
              <a:rPr lang="en-IN" smtClean="0"/>
              <a:t>05-01-2024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18551050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C2B9EF-07B5-4447-BA42-1AE3BD6B1085}" type="datetimeFigureOut">
              <a:rPr lang="en-IN" smtClean="0"/>
              <a:t>05-01-2024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1812910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C2B9EF-07B5-4447-BA42-1AE3BD6B1085}" type="datetimeFigureOut">
              <a:rPr lang="en-IN" smtClean="0"/>
              <a:t>05-01-2024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497153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C2B9EF-07B5-4447-BA42-1AE3BD6B1085}" type="datetimeFigureOut">
              <a:rPr lang="en-IN" smtClean="0"/>
              <a:t>05-01-2024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7628087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C2B9EF-07B5-4447-BA42-1AE3BD6B1085}" type="datetimeFigureOut">
              <a:rPr lang="en-IN" smtClean="0"/>
              <a:t>05-01-2024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3325069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C2B9EF-07B5-4447-BA42-1AE3BD6B1085}" type="datetimeFigureOut">
              <a:rPr lang="en-IN" smtClean="0"/>
              <a:t>05-01-2024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3007222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C2B9EF-07B5-4447-BA42-1AE3BD6B1085}" type="datetimeFigureOut">
              <a:rPr lang="en-IN" smtClean="0"/>
              <a:t>05-01-2024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0545407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C2B9EF-07B5-4447-BA42-1AE3BD6B1085}" type="datetimeFigureOut">
              <a:rPr lang="en-IN" smtClean="0"/>
              <a:t>05-01-2024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24386563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4C2B9EF-07B5-4447-BA42-1AE3BD6B1085}" type="datetimeFigureOut">
              <a:rPr lang="en-IN" smtClean="0"/>
              <a:t>05-01-2024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765280B-A26D-47E9-BD11-7DA8F2006DE5}" type="slidenum">
              <a:rPr lang="en-IN" smtClean="0"/>
              <a:t>‹#›</a:t>
            </a:fld>
            <a:endParaRPr lang="en-IN"/>
          </a:p>
        </p:txBody>
      </p:sp>
    </p:spTree>
    <p:extLst>
      <p:ext uri="{BB962C8B-B14F-4D97-AF65-F5344CB8AC3E}">
        <p14:creationId xmlns:p14="http://schemas.microsoft.com/office/powerpoint/2010/main" val="3357130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A4C2B9EF-07B5-4447-BA42-1AE3BD6B1085}" type="datetimeFigureOut">
              <a:rPr lang="en-IN" smtClean="0"/>
              <a:t>05-01-2024</a:t>
            </a:fld>
            <a:endParaRPr lang="en-IN"/>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IN"/>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E765280B-A26D-47E9-BD11-7DA8F2006DE5}" type="slidenum">
              <a:rPr lang="en-IN" smtClean="0"/>
              <a:t>‹#›</a:t>
            </a:fld>
            <a:endParaRPr lang="en-IN"/>
          </a:p>
        </p:txBody>
      </p:sp>
    </p:spTree>
    <p:extLst>
      <p:ext uri="{BB962C8B-B14F-4D97-AF65-F5344CB8AC3E}">
        <p14:creationId xmlns:p14="http://schemas.microsoft.com/office/powerpoint/2010/main" val="1136881210"/>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 id="2147483727" r:id="rId12"/>
    <p:sldLayoutId id="2147483728" r:id="rId13"/>
    <p:sldLayoutId id="2147483729" r:id="rId14"/>
    <p:sldLayoutId id="2147483730" r:id="rId15"/>
    <p:sldLayoutId id="2147483731" r:id="rId16"/>
    <p:sldLayoutId id="2147483732" r:id="rId17"/>
    <p:sldLayoutId id="2147483733"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8.xml"/><Relationship Id="rId6" Type="http://schemas.microsoft.com/office/2007/relationships/hdphoto" Target="../media/hdphoto2.wdp"/><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3498EB4-100F-CB87-75CA-8E973D2EA10C}"/>
              </a:ext>
            </a:extLst>
          </p:cNvPr>
          <p:cNvSpPr txBox="1"/>
          <p:nvPr/>
        </p:nvSpPr>
        <p:spPr>
          <a:xfrm>
            <a:off x="121392" y="545775"/>
            <a:ext cx="6911003" cy="830997"/>
          </a:xfrm>
          <a:prstGeom prst="rect">
            <a:avLst/>
          </a:prstGeom>
          <a:noFill/>
        </p:spPr>
        <p:txBody>
          <a:bodyPr wrap="square" rtlCol="0">
            <a:spAutoFit/>
          </a:bodyPr>
          <a:lstStyle/>
          <a:p>
            <a:pPr algn="ctr"/>
            <a:r>
              <a:rPr lang="en-IN" sz="4800" dirty="0">
                <a:solidFill>
                  <a:srgbClr val="FF0000"/>
                </a:solidFill>
                <a:latin typeface="Arial Black" panose="020B0A04020102020204" pitchFamily="34" charset="0"/>
              </a:rPr>
              <a:t>INTERN PROJECT</a:t>
            </a:r>
            <a:endParaRPr lang="en-IN" sz="4000" dirty="0">
              <a:latin typeface="Arial Black" panose="020B0A04020102020204" pitchFamily="34" charset="0"/>
            </a:endParaRPr>
          </a:p>
        </p:txBody>
      </p:sp>
      <p:sp>
        <p:nvSpPr>
          <p:cNvPr id="3" name="TextBox 2">
            <a:extLst>
              <a:ext uri="{FF2B5EF4-FFF2-40B4-BE49-F238E27FC236}">
                <a16:creationId xmlns:a16="http://schemas.microsoft.com/office/drawing/2014/main" id="{71F0CF49-FEAE-CC60-3D89-1F9B83B30CEE}"/>
              </a:ext>
            </a:extLst>
          </p:cNvPr>
          <p:cNvSpPr txBox="1"/>
          <p:nvPr/>
        </p:nvSpPr>
        <p:spPr>
          <a:xfrm>
            <a:off x="970961" y="1635757"/>
            <a:ext cx="9530499" cy="2684325"/>
          </a:xfrm>
          <a:prstGeom prst="rect">
            <a:avLst/>
          </a:prstGeom>
          <a:noFill/>
        </p:spPr>
        <p:txBody>
          <a:bodyPr wrap="square">
            <a:spAutoFit/>
          </a:bodyPr>
          <a:lstStyle/>
          <a:p>
            <a:pPr algn="ctr">
              <a:lnSpc>
                <a:spcPct val="115000"/>
              </a:lnSpc>
              <a:spcAft>
                <a:spcPts val="1000"/>
              </a:spcAft>
            </a:pPr>
            <a:r>
              <a:rPr lang="en-US" sz="4800" b="1" dirty="0">
                <a:effectLst/>
                <a:ea typeface="Calibri" panose="020F0502020204030204" pitchFamily="34" charset="0"/>
                <a:cs typeface="Times New Roman" panose="02020603050405020304" pitchFamily="18" charset="0"/>
              </a:rPr>
              <a:t>REAL TIME EMBEDDED CONTROLLERS </a:t>
            </a:r>
            <a:r>
              <a:rPr lang="en-US" sz="4800" b="1" dirty="0">
                <a:solidFill>
                  <a:srgbClr val="FF0000"/>
                </a:solidFill>
                <a:effectLst/>
                <a:ea typeface="Calibri" panose="020F0502020204030204" pitchFamily="34" charset="0"/>
                <a:cs typeface="Times New Roman" panose="02020603050405020304" pitchFamily="18" charset="0"/>
              </a:rPr>
              <a:t>AND </a:t>
            </a:r>
            <a:r>
              <a:rPr lang="en-US" sz="4800" b="1" dirty="0">
                <a:effectLst/>
                <a:ea typeface="Calibri" panose="020F0502020204030204" pitchFamily="34" charset="0"/>
                <a:cs typeface="Times New Roman" panose="02020603050405020304" pitchFamily="18" charset="0"/>
              </a:rPr>
              <a:t>IoT</a:t>
            </a:r>
          </a:p>
          <a:p>
            <a:pPr algn="ctr">
              <a:lnSpc>
                <a:spcPct val="115000"/>
              </a:lnSpc>
              <a:spcAft>
                <a:spcPts val="1000"/>
              </a:spcAft>
            </a:pPr>
            <a:r>
              <a:rPr lang="en-US" sz="4800" b="1" dirty="0">
                <a:ea typeface="Calibri" panose="020F0502020204030204" pitchFamily="34" charset="0"/>
                <a:cs typeface="Times New Roman" panose="02020603050405020304" pitchFamily="18" charset="0"/>
              </a:rPr>
              <a:t>PRESENTATION</a:t>
            </a:r>
            <a:endParaRPr lang="en-IN" sz="44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80358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107576"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a:t>Demo</a:t>
            </a:r>
            <a:endParaRPr lang="en-IN" dirty="0"/>
          </a:p>
        </p:txBody>
      </p:sp>
      <p:pic>
        <p:nvPicPr>
          <p:cNvPr id="5" name="Picture 4">
            <a:extLst>
              <a:ext uri="{FF2B5EF4-FFF2-40B4-BE49-F238E27FC236}">
                <a16:creationId xmlns:a16="http://schemas.microsoft.com/office/drawing/2014/main" id="{847ADBD7-EFC3-C86B-49EF-63D6D1BBB159}"/>
              </a:ext>
            </a:extLst>
          </p:cNvPr>
          <p:cNvPicPr>
            <a:picLocks noChangeAspect="1"/>
          </p:cNvPicPr>
          <p:nvPr/>
        </p:nvPicPr>
        <p:blipFill>
          <a:blip r:embed="rId2"/>
          <a:stretch>
            <a:fillRect/>
          </a:stretch>
        </p:blipFill>
        <p:spPr>
          <a:xfrm>
            <a:off x="2286000" y="809625"/>
            <a:ext cx="7620000" cy="4286250"/>
          </a:xfrm>
          <a:prstGeom prst="rect">
            <a:avLst/>
          </a:prstGeom>
        </p:spPr>
      </p:pic>
    </p:spTree>
    <p:extLst>
      <p:ext uri="{BB962C8B-B14F-4D97-AF65-F5344CB8AC3E}">
        <p14:creationId xmlns:p14="http://schemas.microsoft.com/office/powerpoint/2010/main" val="1143765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107576"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Demo</a:t>
            </a:r>
            <a:endParaRPr lang="en-IN" dirty="0"/>
          </a:p>
        </p:txBody>
      </p:sp>
      <p:pic>
        <p:nvPicPr>
          <p:cNvPr id="2" name="Demo video">
            <a:hlinkClick r:id="" action="ppaction://media"/>
            <a:extLst>
              <a:ext uri="{FF2B5EF4-FFF2-40B4-BE49-F238E27FC236}">
                <a16:creationId xmlns:a16="http://schemas.microsoft.com/office/drawing/2014/main" id="{974A95C6-56EB-DDF5-1BA0-2A523A309FF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87531" y="1247775"/>
            <a:ext cx="6461125" cy="3657600"/>
          </a:xfrm>
          <a:prstGeom prst="rect">
            <a:avLst/>
          </a:prstGeom>
        </p:spPr>
      </p:pic>
    </p:spTree>
    <p:extLst>
      <p:ext uri="{BB962C8B-B14F-4D97-AF65-F5344CB8AC3E}">
        <p14:creationId xmlns:p14="http://schemas.microsoft.com/office/powerpoint/2010/main" val="10139304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B7A632-CF55-D033-D323-0FFE2457C766}"/>
              </a:ext>
            </a:extLst>
          </p:cNvPr>
          <p:cNvSpPr txBox="1"/>
          <p:nvPr/>
        </p:nvSpPr>
        <p:spPr>
          <a:xfrm>
            <a:off x="4257075" y="1582341"/>
            <a:ext cx="2385588" cy="1846659"/>
          </a:xfrm>
          <a:prstGeom prst="rect">
            <a:avLst/>
          </a:prstGeom>
          <a:noFill/>
        </p:spPr>
        <p:txBody>
          <a:bodyPr wrap="none" rtlCol="0">
            <a:spAutoFit/>
          </a:bodyPr>
          <a:lstStyle/>
          <a:p>
            <a:pPr algn="ctr"/>
            <a:r>
              <a:rPr lang="en-IN" sz="6600" dirty="0">
                <a:solidFill>
                  <a:srgbClr val="FF0000"/>
                </a:solidFill>
              </a:rPr>
              <a:t>THANK</a:t>
            </a:r>
          </a:p>
          <a:p>
            <a:pPr algn="ctr"/>
            <a:r>
              <a:rPr lang="en-IN" sz="4800" dirty="0"/>
              <a:t>YOU</a:t>
            </a:r>
          </a:p>
        </p:txBody>
      </p:sp>
    </p:spTree>
    <p:extLst>
      <p:ext uri="{BB962C8B-B14F-4D97-AF65-F5344CB8AC3E}">
        <p14:creationId xmlns:p14="http://schemas.microsoft.com/office/powerpoint/2010/main" val="191469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D2500-1C27-BB42-252A-2C7734DFD711}"/>
              </a:ext>
            </a:extLst>
          </p:cNvPr>
          <p:cNvSpPr>
            <a:spLocks noGrp="1"/>
          </p:cNvSpPr>
          <p:nvPr>
            <p:ph type="title"/>
          </p:nvPr>
        </p:nvSpPr>
        <p:spPr>
          <a:xfrm>
            <a:off x="122548" y="110765"/>
            <a:ext cx="11415860" cy="1151965"/>
          </a:xfrm>
        </p:spPr>
        <p:txBody>
          <a:bodyPr>
            <a:normAutofit/>
          </a:bodyPr>
          <a:lstStyle/>
          <a:p>
            <a:pPr algn="ctr"/>
            <a:r>
              <a:rPr lang="en-IN" sz="4000" dirty="0"/>
              <a:t>OUR TEAM</a:t>
            </a:r>
          </a:p>
        </p:txBody>
      </p:sp>
      <p:sp>
        <p:nvSpPr>
          <p:cNvPr id="7" name="TextBox 6">
            <a:extLst>
              <a:ext uri="{FF2B5EF4-FFF2-40B4-BE49-F238E27FC236}">
                <a16:creationId xmlns:a16="http://schemas.microsoft.com/office/drawing/2014/main" id="{BF4AC81D-06E9-82F0-277E-532ED8D095E6}"/>
              </a:ext>
            </a:extLst>
          </p:cNvPr>
          <p:cNvSpPr txBox="1"/>
          <p:nvPr/>
        </p:nvSpPr>
        <p:spPr>
          <a:xfrm>
            <a:off x="7354088" y="2205872"/>
            <a:ext cx="2060244" cy="369332"/>
          </a:xfrm>
          <a:prstGeom prst="rect">
            <a:avLst/>
          </a:prstGeom>
          <a:noFill/>
        </p:spPr>
        <p:txBody>
          <a:bodyPr wrap="none" rtlCol="0">
            <a:spAutoFit/>
          </a:bodyPr>
          <a:lstStyle/>
          <a:p>
            <a:r>
              <a:rPr lang="en-IN" dirty="0"/>
              <a:t>1) MOHAN PRASATH S</a:t>
            </a:r>
          </a:p>
        </p:txBody>
      </p:sp>
      <p:sp>
        <p:nvSpPr>
          <p:cNvPr id="8" name="TextBox 7">
            <a:extLst>
              <a:ext uri="{FF2B5EF4-FFF2-40B4-BE49-F238E27FC236}">
                <a16:creationId xmlns:a16="http://schemas.microsoft.com/office/drawing/2014/main" id="{CD58B0C3-0D44-ED33-29CB-B02AE6C6E9D9}"/>
              </a:ext>
            </a:extLst>
          </p:cNvPr>
          <p:cNvSpPr txBox="1"/>
          <p:nvPr/>
        </p:nvSpPr>
        <p:spPr>
          <a:xfrm>
            <a:off x="7354088" y="3047006"/>
            <a:ext cx="2358081" cy="369332"/>
          </a:xfrm>
          <a:prstGeom prst="rect">
            <a:avLst/>
          </a:prstGeom>
          <a:noFill/>
        </p:spPr>
        <p:txBody>
          <a:bodyPr wrap="none" rtlCol="0">
            <a:spAutoFit/>
          </a:bodyPr>
          <a:lstStyle/>
          <a:p>
            <a:r>
              <a:rPr lang="en-IN" dirty="0"/>
              <a:t>2) NITHIYA GIRISHON K P</a:t>
            </a:r>
          </a:p>
        </p:txBody>
      </p:sp>
      <p:sp>
        <p:nvSpPr>
          <p:cNvPr id="9" name="TextBox 8">
            <a:extLst>
              <a:ext uri="{FF2B5EF4-FFF2-40B4-BE49-F238E27FC236}">
                <a16:creationId xmlns:a16="http://schemas.microsoft.com/office/drawing/2014/main" id="{0AF1A24F-38DD-0027-C34A-BCA7AB1D6C49}"/>
              </a:ext>
            </a:extLst>
          </p:cNvPr>
          <p:cNvSpPr txBox="1"/>
          <p:nvPr/>
        </p:nvSpPr>
        <p:spPr>
          <a:xfrm>
            <a:off x="7354088" y="3888140"/>
            <a:ext cx="2212209" cy="369332"/>
          </a:xfrm>
          <a:prstGeom prst="rect">
            <a:avLst/>
          </a:prstGeom>
          <a:noFill/>
        </p:spPr>
        <p:txBody>
          <a:bodyPr wrap="none" rtlCol="0">
            <a:spAutoFit/>
          </a:bodyPr>
          <a:lstStyle/>
          <a:p>
            <a:r>
              <a:rPr lang="en-IN" dirty="0"/>
              <a:t>3) NITHIYANANTHAM M</a:t>
            </a:r>
          </a:p>
        </p:txBody>
      </p:sp>
      <p:pic>
        <p:nvPicPr>
          <p:cNvPr id="11" name="Picture 10">
            <a:extLst>
              <a:ext uri="{FF2B5EF4-FFF2-40B4-BE49-F238E27FC236}">
                <a16:creationId xmlns:a16="http://schemas.microsoft.com/office/drawing/2014/main" id="{62628932-E1D3-5EDE-09D7-4E6C5A7575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714" y="1734532"/>
            <a:ext cx="4648200" cy="2266950"/>
          </a:xfrm>
          <a:prstGeom prst="rect">
            <a:avLst/>
          </a:prstGeom>
        </p:spPr>
      </p:pic>
    </p:spTree>
    <p:extLst>
      <p:ext uri="{BB962C8B-B14F-4D97-AF65-F5344CB8AC3E}">
        <p14:creationId xmlns:p14="http://schemas.microsoft.com/office/powerpoint/2010/main" val="8240245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3498EB4-100F-CB87-75CA-8E973D2EA10C}"/>
              </a:ext>
            </a:extLst>
          </p:cNvPr>
          <p:cNvSpPr txBox="1"/>
          <p:nvPr/>
        </p:nvSpPr>
        <p:spPr>
          <a:xfrm>
            <a:off x="3793050" y="2051746"/>
            <a:ext cx="6391835" cy="1815882"/>
          </a:xfrm>
          <a:prstGeom prst="rect">
            <a:avLst/>
          </a:prstGeom>
          <a:noFill/>
        </p:spPr>
        <p:txBody>
          <a:bodyPr wrap="square" rtlCol="0">
            <a:spAutoFit/>
          </a:bodyPr>
          <a:lstStyle/>
          <a:p>
            <a:pPr algn="ctr"/>
            <a:r>
              <a:rPr lang="en-IN" sz="4000" dirty="0">
                <a:latin typeface="Arial Black" panose="020B0A04020102020204" pitchFamily="34" charset="0"/>
              </a:rPr>
              <a:t>SAFETY MEASURES </a:t>
            </a:r>
            <a:r>
              <a:rPr lang="en-IN" sz="3200" dirty="0">
                <a:solidFill>
                  <a:srgbClr val="FF0000"/>
                </a:solidFill>
                <a:latin typeface="Arial Black" panose="020B0A04020102020204" pitchFamily="34" charset="0"/>
              </a:rPr>
              <a:t>ON</a:t>
            </a:r>
            <a:endParaRPr lang="en-IN" sz="4000" dirty="0">
              <a:solidFill>
                <a:srgbClr val="FF0000"/>
              </a:solidFill>
              <a:latin typeface="Arial Black" panose="020B0A04020102020204" pitchFamily="34" charset="0"/>
            </a:endParaRPr>
          </a:p>
          <a:p>
            <a:pPr algn="ctr"/>
            <a:r>
              <a:rPr lang="en-IN" sz="4000" dirty="0">
                <a:solidFill>
                  <a:srgbClr val="C00000"/>
                </a:solidFill>
                <a:latin typeface="Arial Black" panose="020B0A04020102020204" pitchFamily="34" charset="0"/>
              </a:rPr>
              <a:t>POWER</a:t>
            </a:r>
            <a:r>
              <a:rPr lang="en-IN" sz="4000" dirty="0">
                <a:solidFill>
                  <a:srgbClr val="FF0000"/>
                </a:solidFill>
                <a:latin typeface="Arial Black" panose="020B0A04020102020204" pitchFamily="34" charset="0"/>
              </a:rPr>
              <a:t> </a:t>
            </a:r>
            <a:r>
              <a:rPr lang="en-IN" sz="4000" dirty="0">
                <a:latin typeface="Arial Black" panose="020B0A04020102020204" pitchFamily="34" charset="0"/>
              </a:rPr>
              <a:t>WINDOWS</a:t>
            </a:r>
            <a:endParaRPr lang="en-IN" sz="3200" dirty="0">
              <a:latin typeface="Arial Black" panose="020B0A04020102020204" pitchFamily="34" charset="0"/>
            </a:endParaRPr>
          </a:p>
        </p:txBody>
      </p:sp>
      <p:sp>
        <p:nvSpPr>
          <p:cNvPr id="2" name="TextBox 1">
            <a:extLst>
              <a:ext uri="{FF2B5EF4-FFF2-40B4-BE49-F238E27FC236}">
                <a16:creationId xmlns:a16="http://schemas.microsoft.com/office/drawing/2014/main" id="{2F8A3F28-7A72-F069-420D-159491D25EE5}"/>
              </a:ext>
            </a:extLst>
          </p:cNvPr>
          <p:cNvSpPr txBox="1"/>
          <p:nvPr/>
        </p:nvSpPr>
        <p:spPr>
          <a:xfrm>
            <a:off x="620714" y="843677"/>
            <a:ext cx="4567597" cy="830997"/>
          </a:xfrm>
          <a:prstGeom prst="rect">
            <a:avLst/>
          </a:prstGeom>
          <a:noFill/>
        </p:spPr>
        <p:txBody>
          <a:bodyPr wrap="none" rtlCol="0">
            <a:spAutoFit/>
          </a:bodyPr>
          <a:lstStyle/>
          <a:p>
            <a:r>
              <a:rPr lang="en-IN" sz="4800" dirty="0">
                <a:solidFill>
                  <a:srgbClr val="C00000"/>
                </a:solidFill>
                <a:latin typeface="Arial Black" panose="020B0A04020102020204" pitchFamily="34" charset="0"/>
              </a:rPr>
              <a:t>Project Title:</a:t>
            </a:r>
          </a:p>
        </p:txBody>
      </p:sp>
    </p:spTree>
    <p:extLst>
      <p:ext uri="{BB962C8B-B14F-4D97-AF65-F5344CB8AC3E}">
        <p14:creationId xmlns:p14="http://schemas.microsoft.com/office/powerpoint/2010/main" val="3607411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107576"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PROJECT DESCRIPTION</a:t>
            </a:r>
            <a:endParaRPr lang="en-IN" dirty="0"/>
          </a:p>
        </p:txBody>
      </p:sp>
      <p:sp>
        <p:nvSpPr>
          <p:cNvPr id="6" name="TextBox 5">
            <a:extLst>
              <a:ext uri="{FF2B5EF4-FFF2-40B4-BE49-F238E27FC236}">
                <a16:creationId xmlns:a16="http://schemas.microsoft.com/office/drawing/2014/main" id="{8F4D4D48-031D-CF7A-47DD-720E12EA10BD}"/>
              </a:ext>
            </a:extLst>
          </p:cNvPr>
          <p:cNvSpPr txBox="1"/>
          <p:nvPr/>
        </p:nvSpPr>
        <p:spPr>
          <a:xfrm>
            <a:off x="350744" y="1147607"/>
            <a:ext cx="10934700" cy="3684598"/>
          </a:xfrm>
          <a:prstGeom prst="rect">
            <a:avLst/>
          </a:prstGeom>
          <a:noFill/>
        </p:spPr>
        <p:txBody>
          <a:bodyPr wrap="square">
            <a:spAutoFit/>
          </a:bodyPr>
          <a:lstStyle/>
          <a:p>
            <a:pPr algn="just">
              <a:lnSpc>
                <a:spcPct val="200000"/>
              </a:lnSpc>
            </a:pPr>
            <a:r>
              <a:rPr lang="en-US" sz="2000" b="0" i="0" dirty="0">
                <a:effectLst/>
                <a:latin typeface="Bahnschrift SemiBold SemiConden" panose="020B0502040204020203" pitchFamily="34" charset="0"/>
              </a:rPr>
              <a:t>	To develop a Real Time application to implement safety in the car. This project provides a variety of features and automation features in the car such features are Power windows like temperature monitoring in interior of the car. </a:t>
            </a:r>
            <a:r>
              <a:rPr lang="en-US" sz="2000" dirty="0">
                <a:latin typeface="Bahnschrift SemiBold SemiConden" panose="020B0502040204020203" pitchFamily="34" charset="0"/>
              </a:rPr>
              <a:t>And Door open and Close monitoring, window open/close monitoring, It helps to indicate the user. And also automating the car and increase the safety features. In this project, we used Potentiometer instead of LM35 for monitoring temperature and IR sensor for detecting whether the door is closed or opened</a:t>
            </a:r>
            <a:endParaRPr lang="en-IN" sz="2000" dirty="0">
              <a:latin typeface="Bahnschrift SemiBold SemiConden" panose="020B0502040204020203" pitchFamily="34" charset="0"/>
            </a:endParaRPr>
          </a:p>
        </p:txBody>
      </p:sp>
    </p:spTree>
    <p:extLst>
      <p:ext uri="{BB962C8B-B14F-4D97-AF65-F5344CB8AC3E}">
        <p14:creationId xmlns:p14="http://schemas.microsoft.com/office/powerpoint/2010/main" val="1277433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107576"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BLOCK DIAGRAM</a:t>
            </a:r>
            <a:endParaRPr lang="en-IN" dirty="0"/>
          </a:p>
        </p:txBody>
      </p:sp>
      <p:sp>
        <p:nvSpPr>
          <p:cNvPr id="2" name="Rectangle: Rounded Corners 1">
            <a:extLst>
              <a:ext uri="{FF2B5EF4-FFF2-40B4-BE49-F238E27FC236}">
                <a16:creationId xmlns:a16="http://schemas.microsoft.com/office/drawing/2014/main" id="{18B1934E-DAA4-CD06-9F66-FFB75D1EE50F}"/>
              </a:ext>
            </a:extLst>
          </p:cNvPr>
          <p:cNvSpPr/>
          <p:nvPr/>
        </p:nvSpPr>
        <p:spPr>
          <a:xfrm>
            <a:off x="4399798" y="1993799"/>
            <a:ext cx="2564091" cy="248867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solidFill>
                  <a:srgbClr val="C00000"/>
                </a:solidFill>
              </a:rPr>
              <a:t>STM32F405RGT6</a:t>
            </a:r>
          </a:p>
          <a:p>
            <a:pPr algn="ctr"/>
            <a:r>
              <a:rPr lang="en-IN" dirty="0">
                <a:latin typeface="Bahnschrift SemiBold SemiConden" panose="020B0502040204020203" pitchFamily="34" charset="0"/>
              </a:rPr>
              <a:t>Microcontroller</a:t>
            </a:r>
          </a:p>
        </p:txBody>
      </p:sp>
      <p:sp>
        <p:nvSpPr>
          <p:cNvPr id="5" name="Rectangle 4">
            <a:extLst>
              <a:ext uri="{FF2B5EF4-FFF2-40B4-BE49-F238E27FC236}">
                <a16:creationId xmlns:a16="http://schemas.microsoft.com/office/drawing/2014/main" id="{958061E1-5AF6-A38A-A4B1-3154CE8E2AC4}"/>
              </a:ext>
            </a:extLst>
          </p:cNvPr>
          <p:cNvSpPr/>
          <p:nvPr/>
        </p:nvSpPr>
        <p:spPr>
          <a:xfrm>
            <a:off x="603316" y="2175286"/>
            <a:ext cx="1715678"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SWITCH</a:t>
            </a:r>
          </a:p>
        </p:txBody>
      </p:sp>
      <p:sp>
        <p:nvSpPr>
          <p:cNvPr id="6" name="Rectangle 5">
            <a:extLst>
              <a:ext uri="{FF2B5EF4-FFF2-40B4-BE49-F238E27FC236}">
                <a16:creationId xmlns:a16="http://schemas.microsoft.com/office/drawing/2014/main" id="{B12D1189-074D-9253-3AB1-FBB6BF1F4BF3}"/>
              </a:ext>
            </a:extLst>
          </p:cNvPr>
          <p:cNvSpPr/>
          <p:nvPr/>
        </p:nvSpPr>
        <p:spPr>
          <a:xfrm>
            <a:off x="603316" y="3839324"/>
            <a:ext cx="1715678"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POTENTIOMETER</a:t>
            </a:r>
          </a:p>
        </p:txBody>
      </p:sp>
      <p:sp>
        <p:nvSpPr>
          <p:cNvPr id="7" name="Rectangle 6">
            <a:extLst>
              <a:ext uri="{FF2B5EF4-FFF2-40B4-BE49-F238E27FC236}">
                <a16:creationId xmlns:a16="http://schemas.microsoft.com/office/drawing/2014/main" id="{59BAA317-BED9-8B78-C3D7-F88A77BC2E10}"/>
              </a:ext>
            </a:extLst>
          </p:cNvPr>
          <p:cNvSpPr/>
          <p:nvPr/>
        </p:nvSpPr>
        <p:spPr>
          <a:xfrm>
            <a:off x="603316" y="3007305"/>
            <a:ext cx="1715678"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IR</a:t>
            </a:r>
          </a:p>
        </p:txBody>
      </p:sp>
      <p:sp>
        <p:nvSpPr>
          <p:cNvPr id="8" name="Rectangle 7">
            <a:extLst>
              <a:ext uri="{FF2B5EF4-FFF2-40B4-BE49-F238E27FC236}">
                <a16:creationId xmlns:a16="http://schemas.microsoft.com/office/drawing/2014/main" id="{807129EC-E61D-7765-352A-8E610CE0090F}"/>
              </a:ext>
            </a:extLst>
          </p:cNvPr>
          <p:cNvSpPr/>
          <p:nvPr/>
        </p:nvSpPr>
        <p:spPr>
          <a:xfrm>
            <a:off x="9543436" y="2920479"/>
            <a:ext cx="1715678" cy="63531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LCD DISPLAY</a:t>
            </a:r>
          </a:p>
          <a:p>
            <a:pPr algn="ctr"/>
            <a:r>
              <a:rPr lang="en-IN" dirty="0"/>
              <a:t>16X2</a:t>
            </a:r>
          </a:p>
        </p:txBody>
      </p:sp>
      <p:sp>
        <p:nvSpPr>
          <p:cNvPr id="9" name="Rectangle 8">
            <a:extLst>
              <a:ext uri="{FF2B5EF4-FFF2-40B4-BE49-F238E27FC236}">
                <a16:creationId xmlns:a16="http://schemas.microsoft.com/office/drawing/2014/main" id="{BB54EA13-4E3D-4A64-936B-0842CE8CAB55}"/>
              </a:ext>
            </a:extLst>
          </p:cNvPr>
          <p:cNvSpPr/>
          <p:nvPr/>
        </p:nvSpPr>
        <p:spPr>
          <a:xfrm>
            <a:off x="8043697" y="1283999"/>
            <a:ext cx="1715678"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BUZZER</a:t>
            </a:r>
          </a:p>
        </p:txBody>
      </p:sp>
      <p:sp>
        <p:nvSpPr>
          <p:cNvPr id="10" name="Rectangle 9">
            <a:extLst>
              <a:ext uri="{FF2B5EF4-FFF2-40B4-BE49-F238E27FC236}">
                <a16:creationId xmlns:a16="http://schemas.microsoft.com/office/drawing/2014/main" id="{B41DF745-CFC4-AAC6-9571-2E92AA9DAF2C}"/>
              </a:ext>
            </a:extLst>
          </p:cNvPr>
          <p:cNvSpPr/>
          <p:nvPr/>
        </p:nvSpPr>
        <p:spPr>
          <a:xfrm>
            <a:off x="8998437" y="4701752"/>
            <a:ext cx="1715678" cy="4616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LED</a:t>
            </a:r>
          </a:p>
        </p:txBody>
      </p:sp>
      <p:cxnSp>
        <p:nvCxnSpPr>
          <p:cNvPr id="13" name="Straight Arrow Connector 12">
            <a:extLst>
              <a:ext uri="{FF2B5EF4-FFF2-40B4-BE49-F238E27FC236}">
                <a16:creationId xmlns:a16="http://schemas.microsoft.com/office/drawing/2014/main" id="{C7370BA0-5EA1-E546-630A-8512FB765AF1}"/>
              </a:ext>
            </a:extLst>
          </p:cNvPr>
          <p:cNvCxnSpPr>
            <a:cxnSpLocks/>
            <a:stCxn id="5" idx="3"/>
          </p:cNvCxnSpPr>
          <p:nvPr/>
        </p:nvCxnSpPr>
        <p:spPr>
          <a:xfrm flipV="1">
            <a:off x="2318994" y="2406118"/>
            <a:ext cx="83257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A59AF59-FCC4-94C5-D45F-EB96CA3BF049}"/>
              </a:ext>
            </a:extLst>
          </p:cNvPr>
          <p:cNvCxnSpPr>
            <a:cxnSpLocks/>
          </p:cNvCxnSpPr>
          <p:nvPr/>
        </p:nvCxnSpPr>
        <p:spPr>
          <a:xfrm flipV="1">
            <a:off x="2318993" y="4064582"/>
            <a:ext cx="83257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CED352F-E0B9-0867-4701-16447532CB25}"/>
              </a:ext>
            </a:extLst>
          </p:cNvPr>
          <p:cNvCxnSpPr>
            <a:cxnSpLocks/>
          </p:cNvCxnSpPr>
          <p:nvPr/>
        </p:nvCxnSpPr>
        <p:spPr>
          <a:xfrm flipV="1">
            <a:off x="2296305" y="3232563"/>
            <a:ext cx="874115" cy="55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B14876F-FC75-BD8C-66AE-1187DA98BF6A}"/>
              </a:ext>
            </a:extLst>
          </p:cNvPr>
          <p:cNvCxnSpPr>
            <a:cxnSpLocks/>
          </p:cNvCxnSpPr>
          <p:nvPr/>
        </p:nvCxnSpPr>
        <p:spPr>
          <a:xfrm>
            <a:off x="3170420" y="2406118"/>
            <a:ext cx="0" cy="1658464"/>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9BE645F-469D-A4B9-9774-0C3A6CAEAD90}"/>
              </a:ext>
            </a:extLst>
          </p:cNvPr>
          <p:cNvCxnSpPr>
            <a:cxnSpLocks/>
            <a:endCxn id="2" idx="1"/>
          </p:cNvCxnSpPr>
          <p:nvPr/>
        </p:nvCxnSpPr>
        <p:spPr>
          <a:xfrm>
            <a:off x="3170420" y="3232563"/>
            <a:ext cx="1229378" cy="55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1302D7E3-0A29-7EA4-E286-32FF055F6264}"/>
              </a:ext>
            </a:extLst>
          </p:cNvPr>
          <p:cNvCxnSpPr>
            <a:cxnSpLocks/>
            <a:endCxn id="8" idx="1"/>
          </p:cNvCxnSpPr>
          <p:nvPr/>
        </p:nvCxnSpPr>
        <p:spPr>
          <a:xfrm>
            <a:off x="6963889" y="3232563"/>
            <a:ext cx="2579547" cy="55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334464D-5A6D-FA10-84F0-6AB1C531CC39}"/>
              </a:ext>
            </a:extLst>
          </p:cNvPr>
          <p:cNvCxnSpPr>
            <a:cxnSpLocks/>
          </p:cNvCxnSpPr>
          <p:nvPr/>
        </p:nvCxnSpPr>
        <p:spPr>
          <a:xfrm>
            <a:off x="6963889" y="2636951"/>
            <a:ext cx="193764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E6DE8FE-10E9-CB96-A6F4-330C86F5AFA6}"/>
              </a:ext>
            </a:extLst>
          </p:cNvPr>
          <p:cNvCxnSpPr>
            <a:cxnSpLocks/>
            <a:endCxn id="9" idx="2"/>
          </p:cNvCxnSpPr>
          <p:nvPr/>
        </p:nvCxnSpPr>
        <p:spPr>
          <a:xfrm flipV="1">
            <a:off x="8901536" y="1745664"/>
            <a:ext cx="0" cy="8852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95C09F36-2792-BEC6-785A-99F7A5C08251}"/>
              </a:ext>
            </a:extLst>
          </p:cNvPr>
          <p:cNvCxnSpPr>
            <a:cxnSpLocks/>
          </p:cNvCxnSpPr>
          <p:nvPr/>
        </p:nvCxnSpPr>
        <p:spPr>
          <a:xfrm>
            <a:off x="6963889" y="3839324"/>
            <a:ext cx="289238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586A121B-5B53-79A9-F6D5-2F2F395BB43E}"/>
              </a:ext>
            </a:extLst>
          </p:cNvPr>
          <p:cNvCxnSpPr>
            <a:cxnSpLocks/>
            <a:endCxn id="10" idx="0"/>
          </p:cNvCxnSpPr>
          <p:nvPr/>
        </p:nvCxnSpPr>
        <p:spPr>
          <a:xfrm>
            <a:off x="9856276" y="3839324"/>
            <a:ext cx="0" cy="8624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228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107576"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FLOWCHART</a:t>
            </a:r>
            <a:endParaRPr lang="en-IN" dirty="0"/>
          </a:p>
        </p:txBody>
      </p:sp>
      <p:pic>
        <p:nvPicPr>
          <p:cNvPr id="6" name="Picture 5">
            <a:extLst>
              <a:ext uri="{FF2B5EF4-FFF2-40B4-BE49-F238E27FC236}">
                <a16:creationId xmlns:a16="http://schemas.microsoft.com/office/drawing/2014/main" id="{DA1694B5-5464-9113-F14D-7DC6092C93E0}"/>
              </a:ext>
            </a:extLst>
          </p:cNvPr>
          <p:cNvPicPr>
            <a:picLocks noChangeAspect="1"/>
          </p:cNvPicPr>
          <p:nvPr/>
        </p:nvPicPr>
        <p:blipFill>
          <a:blip r:embed="rId2"/>
          <a:stretch>
            <a:fillRect/>
          </a:stretch>
        </p:blipFill>
        <p:spPr>
          <a:xfrm>
            <a:off x="1264309" y="820320"/>
            <a:ext cx="3764606" cy="4016088"/>
          </a:xfrm>
          <a:prstGeom prst="rect">
            <a:avLst/>
          </a:prstGeom>
        </p:spPr>
      </p:pic>
      <p:pic>
        <p:nvPicPr>
          <p:cNvPr id="8" name="Picture 7">
            <a:extLst>
              <a:ext uri="{FF2B5EF4-FFF2-40B4-BE49-F238E27FC236}">
                <a16:creationId xmlns:a16="http://schemas.microsoft.com/office/drawing/2014/main" id="{8A3262E1-9BAF-43BC-40FB-9AD419ADFE2B}"/>
              </a:ext>
            </a:extLst>
          </p:cNvPr>
          <p:cNvPicPr>
            <a:picLocks noChangeAspect="1"/>
          </p:cNvPicPr>
          <p:nvPr/>
        </p:nvPicPr>
        <p:blipFill>
          <a:blip r:embed="rId3"/>
          <a:stretch>
            <a:fillRect/>
          </a:stretch>
        </p:blipFill>
        <p:spPr>
          <a:xfrm>
            <a:off x="6762361" y="1431983"/>
            <a:ext cx="3795089" cy="2972058"/>
          </a:xfrm>
          <a:prstGeom prst="rect">
            <a:avLst/>
          </a:prstGeom>
        </p:spPr>
      </p:pic>
      <p:cxnSp>
        <p:nvCxnSpPr>
          <p:cNvPr id="17" name="Straight Connector 16">
            <a:extLst>
              <a:ext uri="{FF2B5EF4-FFF2-40B4-BE49-F238E27FC236}">
                <a16:creationId xmlns:a16="http://schemas.microsoft.com/office/drawing/2014/main" id="{5286CA86-C392-BD25-AF7E-5D4307D76075}"/>
              </a:ext>
            </a:extLst>
          </p:cNvPr>
          <p:cNvCxnSpPr>
            <a:cxnSpLocks/>
          </p:cNvCxnSpPr>
          <p:nvPr/>
        </p:nvCxnSpPr>
        <p:spPr>
          <a:xfrm>
            <a:off x="3053648" y="4836408"/>
            <a:ext cx="0" cy="601224"/>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B76989CD-8E53-493E-3EBE-7B7E59351401}"/>
              </a:ext>
            </a:extLst>
          </p:cNvPr>
          <p:cNvCxnSpPr>
            <a:cxnSpLocks/>
          </p:cNvCxnSpPr>
          <p:nvPr/>
        </p:nvCxnSpPr>
        <p:spPr>
          <a:xfrm flipH="1" flipV="1">
            <a:off x="8568465" y="1146048"/>
            <a:ext cx="1" cy="285935"/>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FB6DAD76-E269-06CE-08DA-72D3D1B7A10C}"/>
              </a:ext>
            </a:extLst>
          </p:cNvPr>
          <p:cNvCxnSpPr/>
          <p:nvPr/>
        </p:nvCxnSpPr>
        <p:spPr>
          <a:xfrm>
            <a:off x="3061268" y="5426017"/>
            <a:ext cx="2882332" cy="0"/>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C03DAB30-3A21-B93F-614C-4A2F6FBAF5D8}"/>
              </a:ext>
            </a:extLst>
          </p:cNvPr>
          <p:cNvCxnSpPr>
            <a:cxnSpLocks/>
          </p:cNvCxnSpPr>
          <p:nvPr/>
        </p:nvCxnSpPr>
        <p:spPr>
          <a:xfrm>
            <a:off x="5943600" y="1146048"/>
            <a:ext cx="0" cy="4279969"/>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B7D1530B-5C37-F1D8-C0B0-9DD9F01CF0BF}"/>
              </a:ext>
            </a:extLst>
          </p:cNvPr>
          <p:cNvCxnSpPr>
            <a:cxnSpLocks/>
          </p:cNvCxnSpPr>
          <p:nvPr/>
        </p:nvCxnSpPr>
        <p:spPr>
          <a:xfrm>
            <a:off x="5943600" y="1146048"/>
            <a:ext cx="2630961"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04543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2F3F7A6-B503-6104-878A-6E29D3797CEF}"/>
              </a:ext>
            </a:extLst>
          </p:cNvPr>
          <p:cNvSpPr txBox="1"/>
          <p:nvPr/>
        </p:nvSpPr>
        <p:spPr>
          <a:xfrm>
            <a:off x="1093510" y="1351206"/>
            <a:ext cx="2137124" cy="3048399"/>
          </a:xfrm>
          <a:prstGeom prst="rect">
            <a:avLst/>
          </a:prstGeom>
          <a:noFill/>
        </p:spPr>
        <p:txBody>
          <a:bodyPr wrap="none" rtlCol="0">
            <a:spAutoFit/>
          </a:bodyPr>
          <a:lstStyle/>
          <a:p>
            <a:pPr marL="342900" indent="-342900">
              <a:buFont typeface="+mj-lt"/>
              <a:buAutoNum type="arabicParenR"/>
            </a:pPr>
            <a:r>
              <a:rPr lang="en-IN" dirty="0">
                <a:latin typeface="Bahnschrift SemiBold SemiConden" panose="020B0502040204020203" pitchFamily="34" charset="0"/>
              </a:rPr>
              <a:t>LCD DISPLAY 16X2</a:t>
            </a:r>
          </a:p>
          <a:p>
            <a:pPr marL="342900" indent="-342900">
              <a:lnSpc>
                <a:spcPct val="200000"/>
              </a:lnSpc>
              <a:buFont typeface="+mj-lt"/>
              <a:buAutoNum type="arabicParenR"/>
            </a:pPr>
            <a:r>
              <a:rPr lang="en-IN" dirty="0">
                <a:latin typeface="Bahnschrift SemiBold SemiConden" panose="020B0502040204020203" pitchFamily="34" charset="0"/>
              </a:rPr>
              <a:t>LED</a:t>
            </a:r>
          </a:p>
          <a:p>
            <a:pPr marL="342900" indent="-342900">
              <a:lnSpc>
                <a:spcPct val="200000"/>
              </a:lnSpc>
              <a:buFont typeface="+mj-lt"/>
              <a:buAutoNum type="arabicParenR"/>
            </a:pPr>
            <a:r>
              <a:rPr lang="en-IN" dirty="0">
                <a:latin typeface="Bahnschrift SemiBold SemiConden" panose="020B0502040204020203" pitchFamily="34" charset="0"/>
              </a:rPr>
              <a:t>BUZZER</a:t>
            </a:r>
          </a:p>
          <a:p>
            <a:pPr marL="342900" indent="-342900">
              <a:lnSpc>
                <a:spcPct val="200000"/>
              </a:lnSpc>
              <a:buFont typeface="+mj-lt"/>
              <a:buAutoNum type="arabicParenR"/>
            </a:pPr>
            <a:r>
              <a:rPr lang="en-IN" dirty="0">
                <a:latin typeface="Bahnschrift SemiBold SemiConden" panose="020B0502040204020203" pitchFamily="34" charset="0"/>
              </a:rPr>
              <a:t>SWITCH</a:t>
            </a:r>
          </a:p>
          <a:p>
            <a:pPr marL="342900" indent="-342900">
              <a:lnSpc>
                <a:spcPct val="200000"/>
              </a:lnSpc>
              <a:buFont typeface="+mj-lt"/>
              <a:buAutoNum type="arabicParenR"/>
            </a:pPr>
            <a:r>
              <a:rPr lang="en-IN" dirty="0">
                <a:latin typeface="Bahnschrift SemiBold SemiConden" panose="020B0502040204020203" pitchFamily="34" charset="0"/>
              </a:rPr>
              <a:t>IR</a:t>
            </a:r>
          </a:p>
          <a:p>
            <a:pPr marL="342900" indent="-342900">
              <a:lnSpc>
                <a:spcPct val="200000"/>
              </a:lnSpc>
              <a:buFont typeface="+mj-lt"/>
              <a:buAutoNum type="arabicParenR"/>
            </a:pPr>
            <a:r>
              <a:rPr lang="en-IN" dirty="0">
                <a:latin typeface="Bahnschrift SemiBold SemiConden" panose="020B0502040204020203" pitchFamily="34" charset="0"/>
              </a:rPr>
              <a:t>POTENTIOMETER</a:t>
            </a:r>
          </a:p>
        </p:txBody>
      </p:sp>
      <p:pic>
        <p:nvPicPr>
          <p:cNvPr id="2050" name="Picture 2" descr="STM32F405RGT6 Board Data Sheet and Programming | Reversepcb">
            <a:extLst>
              <a:ext uri="{FF2B5EF4-FFF2-40B4-BE49-F238E27FC236}">
                <a16:creationId xmlns:a16="http://schemas.microsoft.com/office/drawing/2014/main" id="{007C47CE-0B1F-EBC9-1C1D-EF6DA025488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backgroundMark x1="12590" y1="53039" x2="12590" y2="53039"/>
                        <a14:backgroundMark x1="12950" y1="52486" x2="18345" y2="12155"/>
                        <a14:backgroundMark x1="7914" y1="69613" x2="13669" y2="95028"/>
                        <a14:backgroundMark x1="8633" y1="11602" x2="19424" y2="79006"/>
                        <a14:backgroundMark x1="19424" y1="79006" x2="13309" y2="45856"/>
                        <a14:backgroundMark x1="13309" y1="45856" x2="21942" y2="11602"/>
                        <a14:backgroundMark x1="21942" y1="11602" x2="24101" y2="12707"/>
                        <a14:backgroundMark x1="28777" y1="11602" x2="67626" y2="6630"/>
                        <a14:backgroundMark x1="67626" y1="6630" x2="90288" y2="56906"/>
                        <a14:backgroundMark x1="90288" y1="56906" x2="91367" y2="96685"/>
                        <a14:backgroundMark x1="91367" y1="96685" x2="35971" y2="87845"/>
                        <a14:backgroundMark x1="35971" y1="87845" x2="17626" y2="65193"/>
                        <a14:backgroundMark x1="17626" y1="65193" x2="20144" y2="11050"/>
                        <a14:backgroundMark x1="20144" y1="11050" x2="33453" y2="8840"/>
                      </a14:backgroundRemoval>
                    </a14:imgEffect>
                  </a14:imgLayer>
                </a14:imgProps>
              </a:ext>
              <a:ext uri="{28A0092B-C50C-407E-A947-70E740481C1C}">
                <a14:useLocalDpi xmlns:a14="http://schemas.microsoft.com/office/drawing/2010/main" val="0"/>
              </a:ext>
            </a:extLst>
          </a:blip>
          <a:srcRect/>
          <a:stretch>
            <a:fillRect/>
          </a:stretch>
        </p:blipFill>
        <p:spPr bwMode="auto">
          <a:xfrm rot="18974228">
            <a:off x="4772025" y="1094663"/>
            <a:ext cx="2647950" cy="17240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0A640D1-5149-A3AA-FD1D-D9802EF2F480}"/>
              </a:ext>
            </a:extLst>
          </p:cNvPr>
          <p:cNvSpPr txBox="1"/>
          <p:nvPr/>
        </p:nvSpPr>
        <p:spPr>
          <a:xfrm>
            <a:off x="107576"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COMPONENTS USED</a:t>
            </a:r>
            <a:endParaRPr lang="en-IN" dirty="0"/>
          </a:p>
        </p:txBody>
      </p:sp>
      <p:pic>
        <p:nvPicPr>
          <p:cNvPr id="2052" name="Picture 4" descr="16x2 LCD Display Module - Pinout &amp; Datasheet">
            <a:extLst>
              <a:ext uri="{FF2B5EF4-FFF2-40B4-BE49-F238E27FC236}">
                <a16:creationId xmlns:a16="http://schemas.microsoft.com/office/drawing/2014/main" id="{34ECED5B-B2A8-FF03-93F0-ED341C0F60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346939">
            <a:off x="8277813" y="1681752"/>
            <a:ext cx="2943225" cy="155257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R Sensor">
            <a:extLst>
              <a:ext uri="{FF2B5EF4-FFF2-40B4-BE49-F238E27FC236}">
                <a16:creationId xmlns:a16="http://schemas.microsoft.com/office/drawing/2014/main" id="{BE58155D-5276-86E2-8C52-95AA25B7DED1}"/>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1094657">
            <a:off x="6304914" y="2388490"/>
            <a:ext cx="2333173" cy="24398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8154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107576"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MAPPING</a:t>
            </a:r>
            <a:endParaRPr lang="en-IN" dirty="0"/>
          </a:p>
        </p:txBody>
      </p:sp>
      <p:graphicFrame>
        <p:nvGraphicFramePr>
          <p:cNvPr id="3" name="Table 2">
            <a:extLst>
              <a:ext uri="{FF2B5EF4-FFF2-40B4-BE49-F238E27FC236}">
                <a16:creationId xmlns:a16="http://schemas.microsoft.com/office/drawing/2014/main" id="{552FB023-A3C4-0947-777E-B2C5B08466EA}"/>
              </a:ext>
            </a:extLst>
          </p:cNvPr>
          <p:cNvGraphicFramePr>
            <a:graphicFrameLocks noGrp="1"/>
          </p:cNvGraphicFramePr>
          <p:nvPr>
            <p:extLst>
              <p:ext uri="{D42A27DB-BD31-4B8C-83A1-F6EECF244321}">
                <p14:modId xmlns:p14="http://schemas.microsoft.com/office/powerpoint/2010/main" val="3793693907"/>
              </p:ext>
            </p:extLst>
          </p:nvPr>
        </p:nvGraphicFramePr>
        <p:xfrm>
          <a:off x="1141506" y="796762"/>
          <a:ext cx="9353175" cy="4537239"/>
        </p:xfrm>
        <a:graphic>
          <a:graphicData uri="http://schemas.openxmlformats.org/drawingml/2006/table">
            <a:tbl>
              <a:tblPr firstRow="1" bandRow="1">
                <a:tableStyleId>{5C22544A-7EE6-4342-B048-85BDC9FD1C3A}</a:tableStyleId>
              </a:tblPr>
              <a:tblGrid>
                <a:gridCol w="2508474">
                  <a:extLst>
                    <a:ext uri="{9D8B030D-6E8A-4147-A177-3AD203B41FA5}">
                      <a16:colId xmlns:a16="http://schemas.microsoft.com/office/drawing/2014/main" val="312147072"/>
                    </a:ext>
                  </a:extLst>
                </a:gridCol>
                <a:gridCol w="2369820">
                  <a:extLst>
                    <a:ext uri="{9D8B030D-6E8A-4147-A177-3AD203B41FA5}">
                      <a16:colId xmlns:a16="http://schemas.microsoft.com/office/drawing/2014/main" val="711130380"/>
                    </a:ext>
                  </a:extLst>
                </a:gridCol>
                <a:gridCol w="4474881">
                  <a:extLst>
                    <a:ext uri="{9D8B030D-6E8A-4147-A177-3AD203B41FA5}">
                      <a16:colId xmlns:a16="http://schemas.microsoft.com/office/drawing/2014/main" val="2475177668"/>
                    </a:ext>
                  </a:extLst>
                </a:gridCol>
              </a:tblGrid>
              <a:tr h="648177">
                <a:tc>
                  <a:txBody>
                    <a:bodyPr/>
                    <a:lstStyle/>
                    <a:p>
                      <a:pPr algn="ctr">
                        <a:lnSpc>
                          <a:spcPct val="200000"/>
                        </a:lnSpc>
                      </a:pPr>
                      <a:r>
                        <a:rPr lang="en-IN" dirty="0"/>
                        <a:t>COMPONENTS</a:t>
                      </a:r>
                    </a:p>
                  </a:txBody>
                  <a:tcPr/>
                </a:tc>
                <a:tc>
                  <a:txBody>
                    <a:bodyPr/>
                    <a:lstStyle/>
                    <a:p>
                      <a:pPr algn="ctr">
                        <a:lnSpc>
                          <a:spcPct val="200000"/>
                        </a:lnSpc>
                      </a:pPr>
                      <a:r>
                        <a:rPr lang="en-IN" dirty="0"/>
                        <a:t>INPUT/OUTPUT</a:t>
                      </a:r>
                    </a:p>
                  </a:txBody>
                  <a:tcPr/>
                </a:tc>
                <a:tc>
                  <a:txBody>
                    <a:bodyPr/>
                    <a:lstStyle/>
                    <a:p>
                      <a:pPr algn="ctr">
                        <a:lnSpc>
                          <a:spcPct val="200000"/>
                        </a:lnSpc>
                      </a:pPr>
                      <a:r>
                        <a:rPr lang="en-IN" dirty="0"/>
                        <a:t>FUNCTION</a:t>
                      </a:r>
                    </a:p>
                  </a:txBody>
                  <a:tcPr/>
                </a:tc>
                <a:extLst>
                  <a:ext uri="{0D108BD9-81ED-4DB2-BD59-A6C34878D82A}">
                    <a16:rowId xmlns:a16="http://schemas.microsoft.com/office/drawing/2014/main" val="3751592726"/>
                  </a:ext>
                </a:extLst>
              </a:tr>
              <a:tr h="648177">
                <a:tc>
                  <a:txBody>
                    <a:bodyPr/>
                    <a:lstStyle/>
                    <a:p>
                      <a:pPr algn="ctr">
                        <a:lnSpc>
                          <a:spcPct val="200000"/>
                        </a:lnSpc>
                      </a:pPr>
                      <a:r>
                        <a:rPr lang="en-IN" dirty="0"/>
                        <a:t>IR SENSOR</a:t>
                      </a:r>
                    </a:p>
                  </a:txBody>
                  <a:tcPr/>
                </a:tc>
                <a:tc>
                  <a:txBody>
                    <a:bodyPr/>
                    <a:lstStyle/>
                    <a:p>
                      <a:pPr algn="ctr">
                        <a:lnSpc>
                          <a:spcPct val="200000"/>
                        </a:lnSpc>
                      </a:pPr>
                      <a:r>
                        <a:rPr lang="en-IN" dirty="0">
                          <a:latin typeface="Bahnschrift SemiBold SemiConden" panose="020B0502040204020203" pitchFamily="34" charset="0"/>
                        </a:rPr>
                        <a:t>INPUT</a:t>
                      </a:r>
                    </a:p>
                  </a:txBody>
                  <a:tcPr/>
                </a:tc>
                <a:tc>
                  <a:txBody>
                    <a:bodyPr/>
                    <a:lstStyle/>
                    <a:p>
                      <a:pPr algn="ctr">
                        <a:lnSpc>
                          <a:spcPct val="150000"/>
                        </a:lnSpc>
                      </a:pPr>
                      <a:r>
                        <a:rPr lang="en-IN" dirty="0">
                          <a:latin typeface="Bahnschrift SemiBold SemiConden" panose="020B0502040204020203" pitchFamily="34" charset="0"/>
                        </a:rPr>
                        <a:t>To check whether the door is closed or opened</a:t>
                      </a:r>
                    </a:p>
                  </a:txBody>
                  <a:tcPr/>
                </a:tc>
                <a:extLst>
                  <a:ext uri="{0D108BD9-81ED-4DB2-BD59-A6C34878D82A}">
                    <a16:rowId xmlns:a16="http://schemas.microsoft.com/office/drawing/2014/main" val="3809956"/>
                  </a:ext>
                </a:extLst>
              </a:tr>
              <a:tr h="648177">
                <a:tc>
                  <a:txBody>
                    <a:bodyPr/>
                    <a:lstStyle/>
                    <a:p>
                      <a:pPr algn="ctr">
                        <a:lnSpc>
                          <a:spcPct val="100000"/>
                        </a:lnSpc>
                      </a:pPr>
                      <a:r>
                        <a:rPr lang="en-IN" dirty="0"/>
                        <a:t>LCD DISPLAY</a:t>
                      </a:r>
                    </a:p>
                    <a:p>
                      <a:pPr algn="ctr">
                        <a:lnSpc>
                          <a:spcPct val="100000"/>
                        </a:lnSpc>
                      </a:pPr>
                      <a:r>
                        <a:rPr lang="en-IN" dirty="0"/>
                        <a:t>16X2</a:t>
                      </a:r>
                    </a:p>
                  </a:txBody>
                  <a:tcPr/>
                </a:tc>
                <a:tc>
                  <a:txBody>
                    <a:bodyPr/>
                    <a:lstStyle/>
                    <a:p>
                      <a:pPr algn="ctr">
                        <a:lnSpc>
                          <a:spcPct val="200000"/>
                        </a:lnSpc>
                      </a:pPr>
                      <a:r>
                        <a:rPr lang="en-IN" dirty="0">
                          <a:latin typeface="Bahnschrift SemiBold SemiConden" panose="020B0502040204020203" pitchFamily="34" charset="0"/>
                        </a:rPr>
                        <a:t>OUTPUT</a:t>
                      </a:r>
                    </a:p>
                  </a:txBody>
                  <a:tcPr/>
                </a:tc>
                <a:tc>
                  <a:txBody>
                    <a:bodyPr/>
                    <a:lstStyle/>
                    <a:p>
                      <a:pPr algn="ctr">
                        <a:lnSpc>
                          <a:spcPct val="200000"/>
                        </a:lnSpc>
                      </a:pPr>
                      <a:r>
                        <a:rPr lang="en-IN" dirty="0">
                          <a:latin typeface="Bahnschrift SemiBold SemiConden" panose="020B0502040204020203" pitchFamily="34" charset="0"/>
                        </a:rPr>
                        <a:t>To display the output</a:t>
                      </a:r>
                    </a:p>
                  </a:txBody>
                  <a:tcPr/>
                </a:tc>
                <a:extLst>
                  <a:ext uri="{0D108BD9-81ED-4DB2-BD59-A6C34878D82A}">
                    <a16:rowId xmlns:a16="http://schemas.microsoft.com/office/drawing/2014/main" val="1033332089"/>
                  </a:ext>
                </a:extLst>
              </a:tr>
              <a:tr h="648177">
                <a:tc>
                  <a:txBody>
                    <a:bodyPr/>
                    <a:lstStyle/>
                    <a:p>
                      <a:pPr algn="ctr">
                        <a:lnSpc>
                          <a:spcPct val="200000"/>
                        </a:lnSpc>
                      </a:pPr>
                      <a:r>
                        <a:rPr lang="en-IN" dirty="0"/>
                        <a:t>POTENTIOMETER</a:t>
                      </a:r>
                    </a:p>
                  </a:txBody>
                  <a:tcPr/>
                </a:tc>
                <a:tc>
                  <a:txBody>
                    <a:bodyPr/>
                    <a:lstStyle/>
                    <a:p>
                      <a:pPr algn="ctr">
                        <a:lnSpc>
                          <a:spcPct val="200000"/>
                        </a:lnSpc>
                      </a:pPr>
                      <a:r>
                        <a:rPr lang="en-IN" dirty="0">
                          <a:latin typeface="Bahnschrift SemiBold SemiConden" panose="020B0502040204020203" pitchFamily="34" charset="0"/>
                        </a:rPr>
                        <a:t>INPUT</a:t>
                      </a:r>
                    </a:p>
                  </a:txBody>
                  <a:tcPr/>
                </a:tc>
                <a:tc>
                  <a:txBody>
                    <a:bodyPr/>
                    <a:lstStyle/>
                    <a:p>
                      <a:pPr algn="ctr">
                        <a:lnSpc>
                          <a:spcPct val="200000"/>
                        </a:lnSpc>
                      </a:pPr>
                      <a:r>
                        <a:rPr lang="en-IN" dirty="0">
                          <a:latin typeface="Bahnschrift SemiBold SemiConden" panose="020B0502040204020203" pitchFamily="34" charset="0"/>
                        </a:rPr>
                        <a:t>To vary the temperature instead of using lm35</a:t>
                      </a:r>
                    </a:p>
                  </a:txBody>
                  <a:tcPr/>
                </a:tc>
                <a:extLst>
                  <a:ext uri="{0D108BD9-81ED-4DB2-BD59-A6C34878D82A}">
                    <a16:rowId xmlns:a16="http://schemas.microsoft.com/office/drawing/2014/main" val="2166891879"/>
                  </a:ext>
                </a:extLst>
              </a:tr>
              <a:tr h="648177">
                <a:tc>
                  <a:txBody>
                    <a:bodyPr/>
                    <a:lstStyle/>
                    <a:p>
                      <a:pPr algn="ctr">
                        <a:lnSpc>
                          <a:spcPct val="200000"/>
                        </a:lnSpc>
                      </a:pPr>
                      <a:r>
                        <a:rPr lang="en-IN" dirty="0"/>
                        <a:t>LED</a:t>
                      </a:r>
                    </a:p>
                  </a:txBody>
                  <a:tcPr/>
                </a:tc>
                <a:tc>
                  <a:txBody>
                    <a:bodyPr/>
                    <a:lstStyle/>
                    <a:p>
                      <a:pPr algn="ctr">
                        <a:lnSpc>
                          <a:spcPct val="200000"/>
                        </a:lnSpc>
                      </a:pPr>
                      <a:r>
                        <a:rPr lang="en-IN" dirty="0">
                          <a:latin typeface="Bahnschrift SemiBold SemiConden" panose="020B0502040204020203" pitchFamily="34" charset="0"/>
                        </a:rPr>
                        <a:t>OUTPUT</a:t>
                      </a:r>
                    </a:p>
                  </a:txBody>
                  <a:tcPr/>
                </a:tc>
                <a:tc>
                  <a:txBody>
                    <a:bodyPr/>
                    <a:lstStyle/>
                    <a:p>
                      <a:pPr algn="ctr">
                        <a:lnSpc>
                          <a:spcPct val="200000"/>
                        </a:lnSpc>
                      </a:pPr>
                      <a:r>
                        <a:rPr lang="en-IN" dirty="0">
                          <a:latin typeface="Bahnschrift SemiBold SemiConden" panose="020B0502040204020203" pitchFamily="34" charset="0"/>
                        </a:rPr>
                        <a:t>To check the window is opened or closed</a:t>
                      </a:r>
                    </a:p>
                  </a:txBody>
                  <a:tcPr/>
                </a:tc>
                <a:extLst>
                  <a:ext uri="{0D108BD9-81ED-4DB2-BD59-A6C34878D82A}">
                    <a16:rowId xmlns:a16="http://schemas.microsoft.com/office/drawing/2014/main" val="3077664265"/>
                  </a:ext>
                </a:extLst>
              </a:tr>
              <a:tr h="648177">
                <a:tc>
                  <a:txBody>
                    <a:bodyPr/>
                    <a:lstStyle/>
                    <a:p>
                      <a:pPr algn="ctr">
                        <a:lnSpc>
                          <a:spcPct val="200000"/>
                        </a:lnSpc>
                      </a:pPr>
                      <a:r>
                        <a:rPr lang="en-IN" dirty="0"/>
                        <a:t>SWITCH</a:t>
                      </a:r>
                    </a:p>
                  </a:txBody>
                  <a:tcPr/>
                </a:tc>
                <a:tc>
                  <a:txBody>
                    <a:bodyPr/>
                    <a:lstStyle/>
                    <a:p>
                      <a:pPr algn="ctr">
                        <a:lnSpc>
                          <a:spcPct val="200000"/>
                        </a:lnSpc>
                      </a:pPr>
                      <a:r>
                        <a:rPr lang="en-IN" dirty="0">
                          <a:latin typeface="Bahnschrift SemiBold SemiConden" panose="020B0502040204020203" pitchFamily="34" charset="0"/>
                        </a:rPr>
                        <a:t>INPUT</a:t>
                      </a:r>
                    </a:p>
                  </a:txBody>
                  <a:tcPr/>
                </a:tc>
                <a:tc>
                  <a:txBody>
                    <a:bodyPr/>
                    <a:lstStyle/>
                    <a:p>
                      <a:pPr algn="ctr">
                        <a:lnSpc>
                          <a:spcPct val="200000"/>
                        </a:lnSpc>
                      </a:pPr>
                      <a:r>
                        <a:rPr lang="en-IN" dirty="0">
                          <a:latin typeface="Bahnschrift SemiBold SemiConden" panose="020B0502040204020203" pitchFamily="34" charset="0"/>
                        </a:rPr>
                        <a:t>Used for closing and opening windows</a:t>
                      </a:r>
                    </a:p>
                  </a:txBody>
                  <a:tcPr/>
                </a:tc>
                <a:extLst>
                  <a:ext uri="{0D108BD9-81ED-4DB2-BD59-A6C34878D82A}">
                    <a16:rowId xmlns:a16="http://schemas.microsoft.com/office/drawing/2014/main" val="1863675720"/>
                  </a:ext>
                </a:extLst>
              </a:tr>
              <a:tr h="648177">
                <a:tc>
                  <a:txBody>
                    <a:bodyPr/>
                    <a:lstStyle/>
                    <a:p>
                      <a:pPr algn="ctr">
                        <a:lnSpc>
                          <a:spcPct val="200000"/>
                        </a:lnSpc>
                      </a:pPr>
                      <a:r>
                        <a:rPr lang="en-IN" dirty="0"/>
                        <a:t>BUZZER</a:t>
                      </a:r>
                    </a:p>
                  </a:txBody>
                  <a:tcPr/>
                </a:tc>
                <a:tc>
                  <a:txBody>
                    <a:bodyPr/>
                    <a:lstStyle/>
                    <a:p>
                      <a:pPr algn="ctr">
                        <a:lnSpc>
                          <a:spcPct val="200000"/>
                        </a:lnSpc>
                      </a:pPr>
                      <a:r>
                        <a:rPr lang="en-IN" dirty="0">
                          <a:latin typeface="Bahnschrift SemiBold SemiConden" panose="020B0502040204020203" pitchFamily="34" charset="0"/>
                        </a:rPr>
                        <a:t>OUTPUT</a:t>
                      </a:r>
                    </a:p>
                  </a:txBody>
                  <a:tcPr/>
                </a:tc>
                <a:tc>
                  <a:txBody>
                    <a:bodyPr/>
                    <a:lstStyle/>
                    <a:p>
                      <a:pPr algn="ctr">
                        <a:lnSpc>
                          <a:spcPct val="200000"/>
                        </a:lnSpc>
                      </a:pPr>
                      <a:r>
                        <a:rPr lang="en-IN" dirty="0">
                          <a:latin typeface="Bahnschrift SemiBold SemiConden" panose="020B0502040204020203" pitchFamily="34" charset="0"/>
                        </a:rPr>
                        <a:t>Indicates if door is opened</a:t>
                      </a:r>
                    </a:p>
                  </a:txBody>
                  <a:tcPr/>
                </a:tc>
                <a:extLst>
                  <a:ext uri="{0D108BD9-81ED-4DB2-BD59-A6C34878D82A}">
                    <a16:rowId xmlns:a16="http://schemas.microsoft.com/office/drawing/2014/main" val="2137562859"/>
                  </a:ext>
                </a:extLst>
              </a:tr>
            </a:tbl>
          </a:graphicData>
        </a:graphic>
      </p:graphicFrame>
    </p:spTree>
    <p:extLst>
      <p:ext uri="{BB962C8B-B14F-4D97-AF65-F5344CB8AC3E}">
        <p14:creationId xmlns:p14="http://schemas.microsoft.com/office/powerpoint/2010/main" val="3008648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0A640D1-5149-A3AA-FD1D-D9802EF2F480}"/>
              </a:ext>
            </a:extLst>
          </p:cNvPr>
          <p:cNvSpPr txBox="1"/>
          <p:nvPr/>
        </p:nvSpPr>
        <p:spPr>
          <a:xfrm>
            <a:off x="107576" y="116543"/>
            <a:ext cx="11421036" cy="46166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wrap="square" rtlCol="0">
            <a:spAutoFit/>
          </a:bodyPr>
          <a:lstStyle/>
          <a:p>
            <a:pPr algn="ctr"/>
            <a:r>
              <a:rPr lang="en-IN" sz="2400" dirty="0"/>
              <a:t>WORK FLOW</a:t>
            </a:r>
            <a:endParaRPr lang="en-IN" dirty="0"/>
          </a:p>
        </p:txBody>
      </p:sp>
      <p:sp>
        <p:nvSpPr>
          <p:cNvPr id="5" name="TextBox 4">
            <a:extLst>
              <a:ext uri="{FF2B5EF4-FFF2-40B4-BE49-F238E27FC236}">
                <a16:creationId xmlns:a16="http://schemas.microsoft.com/office/drawing/2014/main" id="{E42BA1C1-0A5B-388E-B531-4CF33AA2E725}"/>
              </a:ext>
            </a:extLst>
          </p:cNvPr>
          <p:cNvSpPr txBox="1"/>
          <p:nvPr/>
        </p:nvSpPr>
        <p:spPr>
          <a:xfrm>
            <a:off x="1215603" y="1049548"/>
            <a:ext cx="7673873" cy="4433393"/>
          </a:xfrm>
          <a:prstGeom prst="rect">
            <a:avLst/>
          </a:prstGeom>
          <a:noFill/>
        </p:spPr>
        <p:txBody>
          <a:bodyPr wrap="square">
            <a:spAutoFit/>
          </a:bodyPr>
          <a:lstStyle/>
          <a:p>
            <a:pPr marL="285750" indent="-285750" algn="just">
              <a:lnSpc>
                <a:spcPct val="200000"/>
              </a:lnSpc>
              <a:buFont typeface="Arial" panose="020B0604020202020204" pitchFamily="34" charset="0"/>
              <a:buChar char="•"/>
            </a:pPr>
            <a:r>
              <a:rPr lang="en-GB" dirty="0">
                <a:latin typeface="Bahnschrift Light SemiCondensed" panose="020B0502040204020203" pitchFamily="34" charset="0"/>
                <a:cs typeface="Poppins" panose="00000500000000000000" pitchFamily="2" charset="0"/>
              </a:rPr>
              <a:t>Initialize User defined function for LCD An ADC</a:t>
            </a:r>
          </a:p>
          <a:p>
            <a:pPr marL="285750" indent="-285750" algn="just">
              <a:lnSpc>
                <a:spcPct val="200000"/>
              </a:lnSpc>
              <a:buFont typeface="Arial" panose="020B0604020202020204" pitchFamily="34" charset="0"/>
              <a:buChar char="•"/>
            </a:pPr>
            <a:r>
              <a:rPr lang="en-GB" dirty="0">
                <a:latin typeface="Bahnschrift Light SemiCondensed" panose="020B0502040204020203" pitchFamily="34" charset="0"/>
                <a:cs typeface="Poppins" panose="00000500000000000000" pitchFamily="2" charset="0"/>
              </a:rPr>
              <a:t> Vary the potentiometer For Temperature, and IR</a:t>
            </a:r>
          </a:p>
          <a:p>
            <a:pPr marL="285750" indent="-285750" algn="just">
              <a:lnSpc>
                <a:spcPct val="200000"/>
              </a:lnSpc>
              <a:buFont typeface="Arial" panose="020B0604020202020204" pitchFamily="34" charset="0"/>
              <a:buChar char="•"/>
            </a:pPr>
            <a:r>
              <a:rPr lang="en-GB" dirty="0">
                <a:latin typeface="Bahnschrift Light SemiCondensed" panose="020B0502040204020203" pitchFamily="34" charset="0"/>
                <a:cs typeface="Poppins" panose="00000500000000000000" pitchFamily="2" charset="0"/>
              </a:rPr>
              <a:t>Update Data From Sensors.</a:t>
            </a:r>
          </a:p>
          <a:p>
            <a:pPr marL="285750" indent="-285750" algn="just">
              <a:lnSpc>
                <a:spcPct val="200000"/>
              </a:lnSpc>
              <a:buFont typeface="Arial" panose="020B0604020202020204" pitchFamily="34" charset="0"/>
              <a:buChar char="•"/>
            </a:pPr>
            <a:r>
              <a:rPr lang="en-GB" dirty="0">
                <a:latin typeface="Bahnschrift Light SemiCondensed" panose="020B0502040204020203" pitchFamily="34" charset="0"/>
                <a:cs typeface="Poppins" panose="00000500000000000000" pitchFamily="2" charset="0"/>
              </a:rPr>
              <a:t>Check whether the door is closed or opened and display the output.</a:t>
            </a:r>
          </a:p>
          <a:p>
            <a:pPr marL="285750" indent="-285750" algn="just">
              <a:lnSpc>
                <a:spcPct val="200000"/>
              </a:lnSpc>
              <a:buFont typeface="Arial" panose="020B0604020202020204" pitchFamily="34" charset="0"/>
              <a:buChar char="•"/>
            </a:pPr>
            <a:r>
              <a:rPr lang="en-GB" dirty="0">
                <a:latin typeface="Bahnschrift Light SemiCondensed" panose="020B0502040204020203" pitchFamily="34" charset="0"/>
                <a:cs typeface="Poppins" panose="00000500000000000000" pitchFamily="2" charset="0"/>
              </a:rPr>
              <a:t>If door is closed check the temperature and display whether the AC is turned ON or OFF</a:t>
            </a:r>
          </a:p>
          <a:p>
            <a:pPr marL="285750" indent="-285750" algn="just">
              <a:lnSpc>
                <a:spcPct val="200000"/>
              </a:lnSpc>
              <a:buFont typeface="Arial" panose="020B0604020202020204" pitchFamily="34" charset="0"/>
              <a:buChar char="•"/>
            </a:pPr>
            <a:r>
              <a:rPr lang="en-GB" dirty="0">
                <a:latin typeface="Bahnschrift Light SemiCondensed" panose="020B0502040204020203" pitchFamily="34" charset="0"/>
                <a:cs typeface="Poppins" panose="00000500000000000000" pitchFamily="2" charset="0"/>
              </a:rPr>
              <a:t>Turn on Led If Window is Closed</a:t>
            </a:r>
          </a:p>
          <a:p>
            <a:pPr marL="285750" indent="-285750" algn="just">
              <a:lnSpc>
                <a:spcPct val="200000"/>
              </a:lnSpc>
              <a:buFont typeface="Arial" panose="020B0604020202020204" pitchFamily="34" charset="0"/>
              <a:buChar char="•"/>
            </a:pPr>
            <a:r>
              <a:rPr lang="en-GB" dirty="0">
                <a:latin typeface="Bahnschrift Light SemiCondensed" panose="020B0502040204020203" pitchFamily="34" charset="0"/>
                <a:cs typeface="Poppins" panose="00000500000000000000" pitchFamily="2" charset="0"/>
              </a:rPr>
              <a:t>Turn Off Led If Window is Opened</a:t>
            </a:r>
            <a:endParaRPr lang="en-IN" dirty="0">
              <a:latin typeface="Bahnschrift Light SemiCondensed" panose="020B0502040204020203" pitchFamily="34" charset="0"/>
              <a:cs typeface="Poppins" panose="00000500000000000000" pitchFamily="2" charset="0"/>
            </a:endParaRPr>
          </a:p>
        </p:txBody>
      </p:sp>
    </p:spTree>
    <p:extLst>
      <p:ext uri="{BB962C8B-B14F-4D97-AF65-F5344CB8AC3E}">
        <p14:creationId xmlns:p14="http://schemas.microsoft.com/office/powerpoint/2010/main" val="111738628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TM04033927[[fn=Main Event]]</Template>
  <TotalTime>266</TotalTime>
  <Words>289</Words>
  <Application>Microsoft Office PowerPoint</Application>
  <PresentationFormat>Widescreen</PresentationFormat>
  <Paragraphs>65</Paragraphs>
  <Slides>12</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Arial Black</vt:lpstr>
      <vt:lpstr>Bahnschrift Light SemiCondensed</vt:lpstr>
      <vt:lpstr>Bahnschrift SemiBold SemiConden</vt:lpstr>
      <vt:lpstr>Calibri</vt:lpstr>
      <vt:lpstr>Impact</vt:lpstr>
      <vt:lpstr>Main Event</vt:lpstr>
      <vt:lpstr>PowerPoint Presentation</vt:lpstr>
      <vt:lpstr>OUR TEAM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Grizli777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Nithiya Girishon K P</dc:creator>
  <cp:lastModifiedBy>Nithiya Girishon K P</cp:lastModifiedBy>
  <cp:revision>7</cp:revision>
  <dcterms:created xsi:type="dcterms:W3CDTF">2024-01-05T12:55:27Z</dcterms:created>
  <dcterms:modified xsi:type="dcterms:W3CDTF">2024-01-05T17:32:40Z</dcterms:modified>
</cp:coreProperties>
</file>

<file path=docProps/thumbnail.jpeg>
</file>